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8288000" cy="10287000"/>
  <p:notesSz cx="7099300" cy="10234613"/>
  <p:embeddedFontLst>
    <p:embeddedFont>
      <p:font typeface="Anantason SemiBold" panose="020B0604020202020204" charset="-34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ridi Regular Bold" panose="020B0604020202020204" charset="-34"/>
      <p:regular r:id="rId18"/>
    </p:embeddedFont>
    <p:embeddedFont>
      <p:font typeface="อีฟดอวอิ้ง Bold" panose="020B0604020202020204" charset="-3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darat Suntiparaphop (จินดารัตน์ สันติภราภพ)" userId="6163d782-514a-4e05-b8ab-82265e6e462f" providerId="ADAL" clId="{EC827691-6B4E-4053-A7D4-557F2F1989D9}"/>
    <pc:docChg chg="modSld">
      <pc:chgData name="Jindarat Suntiparaphop (จินดารัตน์ สันติภราภพ)" userId="6163d782-514a-4e05-b8ab-82265e6e462f" providerId="ADAL" clId="{EC827691-6B4E-4053-A7D4-557F2F1989D9}" dt="2023-06-15T12:11:21.621" v="3" actId="20577"/>
      <pc:docMkLst>
        <pc:docMk/>
      </pc:docMkLst>
      <pc:sldChg chg="modSp">
        <pc:chgData name="Jindarat Suntiparaphop (จินดารัตน์ สันติภราภพ)" userId="6163d782-514a-4e05-b8ab-82265e6e462f" providerId="ADAL" clId="{EC827691-6B4E-4053-A7D4-557F2F1989D9}" dt="2023-06-15T12:11:21.621" v="3" actId="20577"/>
        <pc:sldMkLst>
          <pc:docMk/>
          <pc:sldMk cId="0" sldId="258"/>
        </pc:sldMkLst>
        <pc:spChg chg="mod">
          <ac:chgData name="Jindarat Suntiparaphop (จินดารัตน์ สันติภราภพ)" userId="6163d782-514a-4e05-b8ab-82265e6e462f" providerId="ADAL" clId="{EC827691-6B4E-4053-A7D4-557F2F1989D9}" dt="2023-06-15T12:11:21.621" v="3" actId="20577"/>
          <ac:spMkLst>
            <pc:docMk/>
            <pc:sldMk cId="0" sldId="258"/>
            <ac:spMk id="2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svg"/><Relationship Id="rId7" Type="http://schemas.openxmlformats.org/officeDocument/2006/relationships/image" Target="../media/image2.pn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1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318831" y="-319932"/>
            <a:ext cx="12248827" cy="10606932"/>
            <a:chOff x="0" y="0"/>
            <a:chExt cx="4282440" cy="3708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115015" t="-3956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-1838566">
            <a:off x="3175667" y="9795981"/>
            <a:ext cx="8438043" cy="4923435"/>
            <a:chOff x="0" y="0"/>
            <a:chExt cx="2222365" cy="12967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22365" cy="1296707"/>
            </a:xfrm>
            <a:custGeom>
              <a:avLst/>
              <a:gdLst/>
              <a:ahLst/>
              <a:cxnLst/>
              <a:rect l="l" t="t" r="r" b="b"/>
              <a:pathLst>
                <a:path w="2222365" h="1296707">
                  <a:moveTo>
                    <a:pt x="0" y="0"/>
                  </a:moveTo>
                  <a:lnTo>
                    <a:pt x="2222365" y="0"/>
                  </a:lnTo>
                  <a:lnTo>
                    <a:pt x="2222365" y="1296707"/>
                  </a:lnTo>
                  <a:lnTo>
                    <a:pt x="0" y="1296707"/>
                  </a:lnTo>
                  <a:close/>
                </a:path>
              </a:pathLst>
            </a:custGeom>
            <a:solidFill>
              <a:srgbClr val="4D7BB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1838566">
            <a:off x="-3456038" y="-4358970"/>
            <a:ext cx="8861951" cy="6970215"/>
            <a:chOff x="0" y="0"/>
            <a:chExt cx="2334012" cy="18357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34012" cy="1835777"/>
            </a:xfrm>
            <a:custGeom>
              <a:avLst/>
              <a:gdLst/>
              <a:ahLst/>
              <a:cxnLst/>
              <a:rect l="l" t="t" r="r" b="b"/>
              <a:pathLst>
                <a:path w="2334012" h="1835777">
                  <a:moveTo>
                    <a:pt x="0" y="0"/>
                  </a:moveTo>
                  <a:lnTo>
                    <a:pt x="2334012" y="0"/>
                  </a:lnTo>
                  <a:lnTo>
                    <a:pt x="2334012" y="1835777"/>
                  </a:lnTo>
                  <a:lnTo>
                    <a:pt x="0" y="1835777"/>
                  </a:lnTo>
                  <a:close/>
                </a:path>
              </a:pathLst>
            </a:custGeom>
            <a:solidFill>
              <a:srgbClr val="4D7BBB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142728" y="-2418211"/>
            <a:ext cx="3086100" cy="30861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423985" y="-1944357"/>
            <a:ext cx="3086100" cy="308610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779562" y="-1437136"/>
            <a:ext cx="3086100" cy="308610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rot="-10800000">
            <a:off x="1081704" y="9514044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-10800000">
            <a:off x="840772" y="9687430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rot="-10800000">
            <a:off x="599839" y="9860816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Freeform 22"/>
          <p:cNvSpPr/>
          <p:nvPr/>
        </p:nvSpPr>
        <p:spPr>
          <a:xfrm>
            <a:off x="167952" y="190161"/>
            <a:ext cx="6085961" cy="1903164"/>
          </a:xfrm>
          <a:custGeom>
            <a:avLst/>
            <a:gdLst/>
            <a:ahLst/>
            <a:cxnLst/>
            <a:rect l="l" t="t" r="r" b="b"/>
            <a:pathLst>
              <a:path w="6085961" h="1903164">
                <a:moveTo>
                  <a:pt x="0" y="0"/>
                </a:moveTo>
                <a:lnTo>
                  <a:pt x="6085961" y="0"/>
                </a:lnTo>
                <a:lnTo>
                  <a:pt x="6085961" y="1903164"/>
                </a:lnTo>
                <a:lnTo>
                  <a:pt x="0" y="19031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316773" y="6786029"/>
            <a:ext cx="9076509" cy="1311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14"/>
              </a:lnSpc>
              <a:spcBef>
                <a:spcPct val="0"/>
              </a:spcBef>
            </a:pPr>
            <a:r>
              <a:rPr lang="en-US" sz="6867">
                <a:solidFill>
                  <a:srgbClr val="FFFFFF"/>
                </a:solidFill>
                <a:cs typeface="อีฟดอวอิ้ง Bold"/>
              </a:rPr>
              <a:t>ปีงบประมาณ 2566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-716234" y="2138763"/>
            <a:ext cx="11671920" cy="4371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09"/>
              </a:lnSpc>
            </a:pPr>
            <a:r>
              <a:rPr lang="en-US" sz="8453">
                <a:solidFill>
                  <a:srgbClr val="FFFFFF"/>
                </a:solidFill>
                <a:cs typeface="อีฟดอวอิ้ง Bold"/>
              </a:rPr>
              <a:t>การถ่ายทอดความรู้</a:t>
            </a:r>
          </a:p>
          <a:p>
            <a:pPr algn="ctr">
              <a:lnSpc>
                <a:spcPts val="10002"/>
              </a:lnSpc>
            </a:pPr>
            <a:r>
              <a:rPr lang="en-US" sz="6212">
                <a:solidFill>
                  <a:srgbClr val="FFFFFF"/>
                </a:solidFill>
                <a:cs typeface="อีฟดอวอิ้ง Bold"/>
              </a:rPr>
              <a:t>ผู้เกษียณอายุ</a:t>
            </a:r>
          </a:p>
          <a:p>
            <a:pPr algn="ctr">
              <a:lnSpc>
                <a:spcPts val="10002"/>
              </a:lnSpc>
            </a:pPr>
            <a:r>
              <a:rPr lang="en-US" sz="6212">
                <a:solidFill>
                  <a:srgbClr val="FFFFFF"/>
                </a:solidFill>
                <a:cs typeface="อีฟดอวอิ้ง Bold"/>
              </a:rPr>
              <a:t>คณะทรัพยากรธรรมชาติ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1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644478">
            <a:off x="268909" y="2337168"/>
            <a:ext cx="5543194" cy="5472645"/>
          </a:xfrm>
          <a:custGeom>
            <a:avLst/>
            <a:gdLst/>
            <a:ahLst/>
            <a:cxnLst/>
            <a:rect l="l" t="t" r="r" b="b"/>
            <a:pathLst>
              <a:path w="5543194" h="5472645">
                <a:moveTo>
                  <a:pt x="0" y="0"/>
                </a:moveTo>
                <a:lnTo>
                  <a:pt x="5543195" y="0"/>
                </a:lnTo>
                <a:lnTo>
                  <a:pt x="5543195" y="5472645"/>
                </a:lnTo>
                <a:lnTo>
                  <a:pt x="0" y="5472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3712610">
            <a:off x="-7121988" y="-1397726"/>
            <a:ext cx="14243976" cy="6970215"/>
            <a:chOff x="0" y="0"/>
            <a:chExt cx="3751500" cy="18357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51500" cy="1835777"/>
            </a:xfrm>
            <a:custGeom>
              <a:avLst/>
              <a:gdLst/>
              <a:ahLst/>
              <a:cxnLst/>
              <a:rect l="l" t="t" r="r" b="b"/>
              <a:pathLst>
                <a:path w="3751500" h="1835777">
                  <a:moveTo>
                    <a:pt x="0" y="0"/>
                  </a:moveTo>
                  <a:lnTo>
                    <a:pt x="3751500" y="0"/>
                  </a:lnTo>
                  <a:lnTo>
                    <a:pt x="3751500" y="1835777"/>
                  </a:lnTo>
                  <a:lnTo>
                    <a:pt x="0" y="1835777"/>
                  </a:lnTo>
                  <a:close/>
                </a:path>
              </a:pathLst>
            </a:custGeom>
            <a:solidFill>
              <a:srgbClr val="4D7BB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43301" y="2448245"/>
            <a:ext cx="5136365" cy="5136344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6145" t="-2686" b="-58039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 rot="-3712610">
            <a:off x="11109837" y="5349187"/>
            <a:ext cx="14243976" cy="6970215"/>
            <a:chOff x="0" y="0"/>
            <a:chExt cx="3751500" cy="18357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51500" cy="1835777"/>
            </a:xfrm>
            <a:custGeom>
              <a:avLst/>
              <a:gdLst/>
              <a:ahLst/>
              <a:cxnLst/>
              <a:rect l="l" t="t" r="r" b="b"/>
              <a:pathLst>
                <a:path w="3751500" h="1835777">
                  <a:moveTo>
                    <a:pt x="0" y="0"/>
                  </a:moveTo>
                  <a:lnTo>
                    <a:pt x="3751500" y="0"/>
                  </a:lnTo>
                  <a:lnTo>
                    <a:pt x="3751500" y="1835777"/>
                  </a:lnTo>
                  <a:lnTo>
                    <a:pt x="0" y="1835777"/>
                  </a:lnTo>
                  <a:close/>
                </a:path>
              </a:pathLst>
            </a:custGeom>
            <a:solidFill>
              <a:srgbClr val="4D7BB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793006" y="5417544"/>
            <a:ext cx="3820993" cy="6306616"/>
          </a:xfrm>
          <a:custGeom>
            <a:avLst/>
            <a:gdLst/>
            <a:ahLst/>
            <a:cxnLst/>
            <a:rect l="l" t="t" r="r" b="b"/>
            <a:pathLst>
              <a:path w="3820993" h="6306616">
                <a:moveTo>
                  <a:pt x="0" y="0"/>
                </a:moveTo>
                <a:lnTo>
                  <a:pt x="3820993" y="0"/>
                </a:lnTo>
                <a:lnTo>
                  <a:pt x="3820993" y="6306616"/>
                </a:lnTo>
                <a:lnTo>
                  <a:pt x="0" y="63066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4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9908"/>
            </a:stretch>
          </a:blipFill>
        </p:spPr>
      </p:sp>
      <p:sp>
        <p:nvSpPr>
          <p:cNvPr id="12" name="AutoShape 12"/>
          <p:cNvSpPr/>
          <p:nvPr/>
        </p:nvSpPr>
        <p:spPr>
          <a:xfrm rot="5400000">
            <a:off x="-871070" y="6914503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5400000">
            <a:off x="-697684" y="7155436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5400000">
            <a:off x="-524298" y="7396368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-10800000">
            <a:off x="11612354" y="9462945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-10800000">
            <a:off x="11371421" y="9636331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-10800000">
            <a:off x="11130489" y="9809717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Freeform 18"/>
          <p:cNvSpPr/>
          <p:nvPr/>
        </p:nvSpPr>
        <p:spPr>
          <a:xfrm>
            <a:off x="13559606" y="196927"/>
            <a:ext cx="4563003" cy="1426914"/>
          </a:xfrm>
          <a:custGeom>
            <a:avLst/>
            <a:gdLst/>
            <a:ahLst/>
            <a:cxnLst/>
            <a:rect l="l" t="t" r="r" b="b"/>
            <a:pathLst>
              <a:path w="4563003" h="1426914">
                <a:moveTo>
                  <a:pt x="0" y="0"/>
                </a:moveTo>
                <a:lnTo>
                  <a:pt x="4563003" y="0"/>
                </a:lnTo>
                <a:lnTo>
                  <a:pt x="4563003" y="1426914"/>
                </a:lnTo>
                <a:lnTo>
                  <a:pt x="0" y="14269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-253351" y="6924028"/>
            <a:ext cx="6812885" cy="1592512"/>
          </a:xfrm>
          <a:custGeom>
            <a:avLst/>
            <a:gdLst/>
            <a:ahLst/>
            <a:cxnLst/>
            <a:rect l="l" t="t" r="r" b="b"/>
            <a:pathLst>
              <a:path w="6812885" h="1592512">
                <a:moveTo>
                  <a:pt x="0" y="0"/>
                </a:moveTo>
                <a:lnTo>
                  <a:pt x="6812885" y="0"/>
                </a:lnTo>
                <a:lnTo>
                  <a:pt x="6812885" y="1592512"/>
                </a:lnTo>
                <a:lnTo>
                  <a:pt x="0" y="15925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754073" y="433842"/>
            <a:ext cx="10541410" cy="1785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39"/>
              </a:lnSpc>
            </a:pPr>
            <a:r>
              <a:rPr lang="en-US" sz="12146">
                <a:solidFill>
                  <a:srgbClr val="FFFFFF"/>
                </a:solidFill>
                <a:cs typeface="อีฟดอวอิ้ง Bold"/>
              </a:rPr>
              <a:t>ผู้เกษียณอายุ</a:t>
            </a:r>
          </a:p>
        </p:txBody>
      </p: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5923999" y="4778571"/>
            <a:ext cx="3792296" cy="3792281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l="-6584" t="-7807" r="-9964" b="-32212"/>
              </a:stretch>
            </a:blip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9933136" y="1200557"/>
            <a:ext cx="4295087" cy="4295070"/>
            <a:chOff x="0" y="0"/>
            <a:chExt cx="6350000" cy="634997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t="-3701" b="-21298"/>
              </a:stretch>
            </a:blipFill>
          </p:spPr>
        </p:sp>
      </p:grpSp>
      <p:sp>
        <p:nvSpPr>
          <p:cNvPr id="25" name="Freeform 25"/>
          <p:cNvSpPr/>
          <p:nvPr/>
        </p:nvSpPr>
        <p:spPr>
          <a:xfrm>
            <a:off x="4446875" y="8433900"/>
            <a:ext cx="6812885" cy="1592512"/>
          </a:xfrm>
          <a:custGeom>
            <a:avLst/>
            <a:gdLst/>
            <a:ahLst/>
            <a:cxnLst/>
            <a:rect l="l" t="t" r="r" b="b"/>
            <a:pathLst>
              <a:path w="6812885" h="1592512">
                <a:moveTo>
                  <a:pt x="0" y="0"/>
                </a:moveTo>
                <a:lnTo>
                  <a:pt x="6812885" y="0"/>
                </a:lnTo>
                <a:lnTo>
                  <a:pt x="6812885" y="1592512"/>
                </a:lnTo>
                <a:lnTo>
                  <a:pt x="0" y="15925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9319174" y="5423980"/>
            <a:ext cx="5523013" cy="1291004"/>
          </a:xfrm>
          <a:custGeom>
            <a:avLst/>
            <a:gdLst/>
            <a:ahLst/>
            <a:cxnLst/>
            <a:rect l="l" t="t" r="r" b="b"/>
            <a:pathLst>
              <a:path w="5523013" h="1291004">
                <a:moveTo>
                  <a:pt x="0" y="0"/>
                </a:moveTo>
                <a:lnTo>
                  <a:pt x="5523013" y="0"/>
                </a:lnTo>
                <a:lnTo>
                  <a:pt x="5523013" y="1291004"/>
                </a:lnTo>
                <a:lnTo>
                  <a:pt x="0" y="1291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14111287" y="4595674"/>
            <a:ext cx="4238637" cy="4238620"/>
            <a:chOff x="0" y="0"/>
            <a:chExt cx="6350000" cy="63499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-4264" t="-1485" r="-1981" b="-31321"/>
              </a:stretch>
            </a:blipFill>
          </p:spPr>
        </p:sp>
      </p:grpSp>
      <p:sp>
        <p:nvSpPr>
          <p:cNvPr id="29" name="Freeform 29"/>
          <p:cNvSpPr/>
          <p:nvPr/>
        </p:nvSpPr>
        <p:spPr>
          <a:xfrm>
            <a:off x="12943848" y="8433900"/>
            <a:ext cx="5523013" cy="1291004"/>
          </a:xfrm>
          <a:custGeom>
            <a:avLst/>
            <a:gdLst/>
            <a:ahLst/>
            <a:cxnLst/>
            <a:rect l="l" t="t" r="r" b="b"/>
            <a:pathLst>
              <a:path w="5523013" h="1291004">
                <a:moveTo>
                  <a:pt x="0" y="0"/>
                </a:moveTo>
                <a:lnTo>
                  <a:pt x="5523013" y="0"/>
                </a:lnTo>
                <a:lnTo>
                  <a:pt x="5523013" y="1291004"/>
                </a:lnTo>
                <a:lnTo>
                  <a:pt x="0" y="1291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9653877" y="943970"/>
            <a:ext cx="4716460" cy="4656432"/>
          </a:xfrm>
          <a:custGeom>
            <a:avLst/>
            <a:gdLst/>
            <a:ahLst/>
            <a:cxnLst/>
            <a:rect l="l" t="t" r="r" b="b"/>
            <a:pathLst>
              <a:path w="4716460" h="4656432">
                <a:moveTo>
                  <a:pt x="0" y="0"/>
                </a:moveTo>
                <a:lnTo>
                  <a:pt x="4716460" y="0"/>
                </a:lnTo>
                <a:lnTo>
                  <a:pt x="4716460" y="4656432"/>
                </a:lnTo>
                <a:lnTo>
                  <a:pt x="0" y="4656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927495" y="7143056"/>
            <a:ext cx="4368782" cy="673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4AAD"/>
                </a:solidFill>
                <a:cs typeface="อีฟดอวอิ้ง Bold"/>
              </a:rPr>
              <a:t>คุณปฐมพงศ์ วงษ์เลี้ยง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680330" y="9277350"/>
            <a:ext cx="6615153" cy="479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4AAD"/>
                </a:solidFill>
                <a:cs typeface="อีฟดอวอิ้ง Bold"/>
              </a:rPr>
              <a:t>ตำแหน่ง นักวิชาการเกษตรชำนาญการ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274877" y="5514677"/>
            <a:ext cx="3474460" cy="673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4AAD"/>
                </a:solidFill>
                <a:cs typeface="อีฟดอวอิ้ง Bold"/>
              </a:rPr>
              <a:t>คุณนิทัศน์ สองศรี</a:t>
            </a:r>
          </a:p>
        </p:txBody>
      </p:sp>
      <p:sp>
        <p:nvSpPr>
          <p:cNvPr id="34" name="Freeform 34"/>
          <p:cNvSpPr/>
          <p:nvPr/>
        </p:nvSpPr>
        <p:spPr>
          <a:xfrm rot="5862393">
            <a:off x="13872376" y="4346496"/>
            <a:ext cx="4716460" cy="4656432"/>
          </a:xfrm>
          <a:custGeom>
            <a:avLst/>
            <a:gdLst/>
            <a:ahLst/>
            <a:cxnLst/>
            <a:rect l="l" t="t" r="r" b="b"/>
            <a:pathLst>
              <a:path w="4716460" h="4656432">
                <a:moveTo>
                  <a:pt x="0" y="0"/>
                </a:moveTo>
                <a:lnTo>
                  <a:pt x="4716459" y="0"/>
                </a:lnTo>
                <a:lnTo>
                  <a:pt x="4716459" y="4656432"/>
                </a:lnTo>
                <a:lnTo>
                  <a:pt x="0" y="4656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13868110" y="8557057"/>
            <a:ext cx="3996712" cy="673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4AAD"/>
                </a:solidFill>
                <a:cs typeface="อีฟดอวอิ้ง Bold"/>
              </a:rPr>
              <a:t>คุณดนหลีม ดีนหมัน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558890" y="9261982"/>
            <a:ext cx="6615153" cy="344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4AAD"/>
                </a:solidFill>
                <a:cs typeface="อีฟดอวอิ้ง Bold"/>
              </a:rPr>
              <a:t>ตำแหน่ง พนักงานรักษาความปลอดภัย</a:t>
            </a:r>
          </a:p>
        </p:txBody>
      </p:sp>
      <p:sp>
        <p:nvSpPr>
          <p:cNvPr id="37" name="Freeform 37"/>
          <p:cNvSpPr/>
          <p:nvPr/>
        </p:nvSpPr>
        <p:spPr>
          <a:xfrm rot="345273">
            <a:off x="5732742" y="4508266"/>
            <a:ext cx="4331530" cy="4276402"/>
          </a:xfrm>
          <a:custGeom>
            <a:avLst/>
            <a:gdLst/>
            <a:ahLst/>
            <a:cxnLst/>
            <a:rect l="l" t="t" r="r" b="b"/>
            <a:pathLst>
              <a:path w="4331530" h="4276402">
                <a:moveTo>
                  <a:pt x="0" y="0"/>
                </a:moveTo>
                <a:lnTo>
                  <a:pt x="4331530" y="0"/>
                </a:lnTo>
                <a:lnTo>
                  <a:pt x="4331530" y="4276402"/>
                </a:lnTo>
                <a:lnTo>
                  <a:pt x="0" y="4276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-154485" y="7730430"/>
            <a:ext cx="6615153" cy="403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4AAD"/>
                </a:solidFill>
                <a:cs typeface="อีฟดอวอิ้ง Bold"/>
              </a:rPr>
              <a:t>ตำแหน่ง ผู้ช่วยคณบดีฝ่ายบริหารจัดการงานสถานีวิจัย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923999" y="8585201"/>
            <a:ext cx="4127815" cy="673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4AAD"/>
                </a:solidFill>
                <a:cs typeface="อีฟดอวอิ้ง Bold"/>
              </a:rPr>
              <a:t>คุณอภิชาติ หล่อเพชร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704531" y="6111576"/>
            <a:ext cx="6615153" cy="344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4AAD"/>
                </a:solidFill>
                <a:cs typeface="อีฟดอวอิ้ง Bold"/>
              </a:rPr>
              <a:t>ตำแหน่ง หัวหน้าสถานีวิจัยคลองหอยโข่ง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1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74872" y="2040129"/>
            <a:ext cx="7007143" cy="700714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7BB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72639" y="2466189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543050" y="2971988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013461" y="3477787"/>
            <a:ext cx="3086100" cy="30861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707816" y="-2586588"/>
            <a:ext cx="8937416" cy="7739399"/>
            <a:chOff x="0" y="0"/>
            <a:chExt cx="4282440" cy="3708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27145" r="-27145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 rot="-3712610">
            <a:off x="11166012" y="5773192"/>
            <a:ext cx="14243976" cy="6970215"/>
            <a:chOff x="0" y="0"/>
            <a:chExt cx="3751500" cy="183577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751500" cy="1835777"/>
            </a:xfrm>
            <a:custGeom>
              <a:avLst/>
              <a:gdLst/>
              <a:ahLst/>
              <a:cxnLst/>
              <a:rect l="l" t="t" r="r" b="b"/>
              <a:pathLst>
                <a:path w="3751500" h="1835777">
                  <a:moveTo>
                    <a:pt x="0" y="0"/>
                  </a:moveTo>
                  <a:lnTo>
                    <a:pt x="3751500" y="0"/>
                  </a:lnTo>
                  <a:lnTo>
                    <a:pt x="3751500" y="1835777"/>
                  </a:lnTo>
                  <a:lnTo>
                    <a:pt x="0" y="1835777"/>
                  </a:lnTo>
                  <a:close/>
                </a:path>
              </a:pathLst>
            </a:custGeom>
            <a:solidFill>
              <a:srgbClr val="4D7BBB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rot="-5400000">
            <a:off x="16408764" y="2929441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-5400000">
            <a:off x="16235377" y="2688509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rot="-5400000">
            <a:off x="16061991" y="2447576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Freeform 22"/>
          <p:cNvSpPr/>
          <p:nvPr/>
        </p:nvSpPr>
        <p:spPr>
          <a:xfrm>
            <a:off x="13559570" y="315243"/>
            <a:ext cx="4563003" cy="1426914"/>
          </a:xfrm>
          <a:custGeom>
            <a:avLst/>
            <a:gdLst/>
            <a:ahLst/>
            <a:cxnLst/>
            <a:rect l="l" t="t" r="r" b="b"/>
            <a:pathLst>
              <a:path w="4563003" h="1426914">
                <a:moveTo>
                  <a:pt x="0" y="0"/>
                </a:moveTo>
                <a:lnTo>
                  <a:pt x="4563003" y="0"/>
                </a:lnTo>
                <a:lnTo>
                  <a:pt x="4563003" y="1426914"/>
                </a:lnTo>
                <a:lnTo>
                  <a:pt x="0" y="1426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70411" y="5400477"/>
            <a:ext cx="9103951" cy="4640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12"/>
              </a:lnSpc>
            </a:pPr>
            <a:r>
              <a:rPr lang="en-US" sz="13639">
                <a:solidFill>
                  <a:srgbClr val="FFFFFF"/>
                </a:solidFill>
                <a:cs typeface="Anantason SemiBold"/>
              </a:rPr>
              <a:t>เทคนิค</a:t>
            </a:r>
          </a:p>
          <a:p>
            <a:pPr>
              <a:lnSpc>
                <a:spcPts val="11816"/>
              </a:lnSpc>
            </a:pPr>
            <a:r>
              <a:rPr lang="en-US" sz="10456">
                <a:solidFill>
                  <a:srgbClr val="FFFFFF"/>
                </a:solidFill>
                <a:cs typeface="Anantason SemiBold"/>
              </a:rPr>
              <a:t>การทำงาน</a:t>
            </a:r>
          </a:p>
          <a:p>
            <a:pPr>
              <a:lnSpc>
                <a:spcPts val="9937"/>
              </a:lnSpc>
            </a:pPr>
            <a:r>
              <a:rPr lang="en-US" sz="7763">
                <a:solidFill>
                  <a:srgbClr val="FFFFFF"/>
                </a:solidFill>
                <a:cs typeface="Anantason SemiBold"/>
              </a:rPr>
              <a:t>ให้ประสบความสำเร็จ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915081" y="426504"/>
            <a:ext cx="723344" cy="6874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60"/>
              </a:lnSpc>
            </a:pPr>
            <a:r>
              <a:rPr lang="en-US" sz="7686" dirty="0">
                <a:solidFill>
                  <a:srgbClr val="FFFFFF"/>
                </a:solidFill>
                <a:latin typeface="Pridi Regular Bold"/>
              </a:rPr>
              <a:t>1.</a:t>
            </a:r>
          </a:p>
          <a:p>
            <a:pPr algn="ctr">
              <a:lnSpc>
                <a:spcPts val="10760"/>
              </a:lnSpc>
            </a:pPr>
            <a:r>
              <a:rPr lang="en-US" sz="7686" dirty="0">
                <a:solidFill>
                  <a:srgbClr val="FFFFFF"/>
                </a:solidFill>
                <a:latin typeface="Pridi Regular Bold"/>
              </a:rPr>
              <a:t>2.</a:t>
            </a:r>
          </a:p>
          <a:p>
            <a:pPr algn="ctr">
              <a:lnSpc>
                <a:spcPts val="10760"/>
              </a:lnSpc>
            </a:pPr>
            <a:r>
              <a:rPr lang="en-US" sz="7686" dirty="0">
                <a:solidFill>
                  <a:srgbClr val="FFFFFF"/>
                </a:solidFill>
                <a:latin typeface="Pridi Regular Bold"/>
              </a:rPr>
              <a:t>3.</a:t>
            </a:r>
          </a:p>
          <a:p>
            <a:pPr algn="ctr">
              <a:lnSpc>
                <a:spcPts val="10760"/>
              </a:lnSpc>
            </a:pPr>
            <a:r>
              <a:rPr lang="en-US" sz="7686" dirty="0">
                <a:solidFill>
                  <a:srgbClr val="FFFFFF"/>
                </a:solidFill>
                <a:latin typeface="Pridi Regular Bold"/>
              </a:rPr>
              <a:t>4.</a:t>
            </a:r>
          </a:p>
          <a:p>
            <a:pPr algn="ctr">
              <a:lnSpc>
                <a:spcPts val="10760"/>
              </a:lnSpc>
            </a:pPr>
            <a:endParaRPr lang="en-US" sz="7686" dirty="0">
              <a:solidFill>
                <a:srgbClr val="FFFFFF"/>
              </a:solidFill>
              <a:latin typeface="Pridi Regular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1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383397" y="304800"/>
            <a:ext cx="650240" cy="144780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8176490" y="754635"/>
            <a:ext cx="9570223" cy="100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64"/>
              </a:lnSpc>
            </a:pPr>
            <a:r>
              <a:rPr lang="en-US" sz="7857">
                <a:solidFill>
                  <a:srgbClr val="19FFA5"/>
                </a:solidFill>
                <a:cs typeface="Anantason SemiBold"/>
              </a:rPr>
              <a:t>กลยุทธ์บริหารจัดการ</a:t>
            </a:r>
          </a:p>
        </p:txBody>
      </p:sp>
      <p:grpSp>
        <p:nvGrpSpPr>
          <p:cNvPr id="4" name="Group 4"/>
          <p:cNvGrpSpPr/>
          <p:nvPr/>
        </p:nvGrpSpPr>
        <p:grpSpPr>
          <a:xfrm rot="2700000">
            <a:off x="-4680139" y="7443707"/>
            <a:ext cx="8071928" cy="6970215"/>
            <a:chOff x="0" y="0"/>
            <a:chExt cx="2125940" cy="18357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25940" cy="1835777"/>
            </a:xfrm>
            <a:custGeom>
              <a:avLst/>
              <a:gdLst/>
              <a:ahLst/>
              <a:cxnLst/>
              <a:rect l="l" t="t" r="r" b="b"/>
              <a:pathLst>
                <a:path w="2125940" h="1835777">
                  <a:moveTo>
                    <a:pt x="0" y="0"/>
                  </a:moveTo>
                  <a:lnTo>
                    <a:pt x="2125940" y="0"/>
                  </a:lnTo>
                  <a:lnTo>
                    <a:pt x="2125940" y="1835777"/>
                  </a:lnTo>
                  <a:lnTo>
                    <a:pt x="0" y="1835777"/>
                  </a:lnTo>
                  <a:close/>
                </a:path>
              </a:pathLst>
            </a:custGeom>
            <a:solidFill>
              <a:srgbClr val="4D7BB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rot="-5400000">
            <a:off x="16182017" y="3098219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-5400000">
            <a:off x="16050812" y="2869578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 rot="-5400000">
            <a:off x="16329626" y="-1831045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4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16329626" y="-1107154"/>
            <a:ext cx="3086100" cy="30861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4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5400000">
            <a:off x="16329626" y="-383263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4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4460359" y="6172200"/>
            <a:ext cx="4172167" cy="4114800"/>
          </a:xfrm>
          <a:custGeom>
            <a:avLst/>
            <a:gdLst/>
            <a:ahLst/>
            <a:cxnLst/>
            <a:rect l="l" t="t" r="r" b="b"/>
            <a:pathLst>
              <a:path w="4172167" h="4114800">
                <a:moveTo>
                  <a:pt x="0" y="0"/>
                </a:moveTo>
                <a:lnTo>
                  <a:pt x="4172167" y="0"/>
                </a:lnTo>
                <a:lnTo>
                  <a:pt x="41721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22424" y="8860086"/>
            <a:ext cx="4563003" cy="1426914"/>
          </a:xfrm>
          <a:custGeom>
            <a:avLst/>
            <a:gdLst/>
            <a:ahLst/>
            <a:cxnLst/>
            <a:rect l="l" t="t" r="r" b="b"/>
            <a:pathLst>
              <a:path w="4563003" h="1426914">
                <a:moveTo>
                  <a:pt x="0" y="0"/>
                </a:moveTo>
                <a:lnTo>
                  <a:pt x="4563003" y="0"/>
                </a:lnTo>
                <a:lnTo>
                  <a:pt x="4563003" y="1426914"/>
                </a:lnTo>
                <a:lnTo>
                  <a:pt x="0" y="14269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-644175" y="716019"/>
            <a:ext cx="7699050" cy="108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34"/>
              </a:lnSpc>
            </a:pPr>
            <a:r>
              <a:rPr lang="en-US" sz="8457">
                <a:solidFill>
                  <a:srgbClr val="FFFFFF"/>
                </a:solidFill>
                <a:cs typeface="Anantason SemiBold"/>
              </a:rPr>
              <a:t>ทักษะที่ต้องมี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1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387164">
            <a:off x="-4035964" y="-2456408"/>
            <a:ext cx="8071928" cy="6970215"/>
            <a:chOff x="0" y="0"/>
            <a:chExt cx="2125940" cy="18357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5940" cy="1835777"/>
            </a:xfrm>
            <a:custGeom>
              <a:avLst/>
              <a:gdLst/>
              <a:ahLst/>
              <a:cxnLst/>
              <a:rect l="l" t="t" r="r" b="b"/>
              <a:pathLst>
                <a:path w="2125940" h="1835777">
                  <a:moveTo>
                    <a:pt x="0" y="0"/>
                  </a:moveTo>
                  <a:lnTo>
                    <a:pt x="2125940" y="0"/>
                  </a:lnTo>
                  <a:lnTo>
                    <a:pt x="2125940" y="1835777"/>
                  </a:lnTo>
                  <a:lnTo>
                    <a:pt x="0" y="1835777"/>
                  </a:lnTo>
                  <a:close/>
                </a:path>
              </a:pathLst>
            </a:custGeom>
            <a:solidFill>
              <a:srgbClr val="4D7BB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095648" y="7092512"/>
            <a:ext cx="5547246" cy="554724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7BB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16262774" y="7769645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5400000">
            <a:off x="-830597" y="5289230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-5400000">
            <a:off x="16089388" y="7528712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5400000">
            <a:off x="-657211" y="5530163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5400000">
            <a:off x="15916001" y="7287780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5400000">
            <a:off x="-483825" y="5771095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-1336865" y="-876568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807276" y="-370769"/>
            <a:ext cx="3086100" cy="308610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0" y="422228"/>
            <a:ext cx="9600464" cy="1255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64"/>
              </a:lnSpc>
            </a:pPr>
            <a:r>
              <a:rPr lang="en-US" sz="9856">
                <a:solidFill>
                  <a:srgbClr val="FFFFFF"/>
                </a:solidFill>
                <a:cs typeface="Anantason SemiBold"/>
              </a:rPr>
              <a:t>เคล็บลับแนวทาง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-2277687" y="13503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3517582" y="217635"/>
            <a:ext cx="4563003" cy="1426914"/>
          </a:xfrm>
          <a:custGeom>
            <a:avLst/>
            <a:gdLst/>
            <a:ahLst/>
            <a:cxnLst/>
            <a:rect l="l" t="t" r="r" b="b"/>
            <a:pathLst>
              <a:path w="4563003" h="1426914">
                <a:moveTo>
                  <a:pt x="0" y="0"/>
                </a:moveTo>
                <a:lnTo>
                  <a:pt x="4563003" y="0"/>
                </a:lnTo>
                <a:lnTo>
                  <a:pt x="4563003" y="1426914"/>
                </a:lnTo>
                <a:lnTo>
                  <a:pt x="0" y="1426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036367" y="6172200"/>
            <a:ext cx="2664333" cy="4114800"/>
          </a:xfrm>
          <a:custGeom>
            <a:avLst/>
            <a:gdLst/>
            <a:ahLst/>
            <a:cxnLst/>
            <a:rect l="l" t="t" r="r" b="b"/>
            <a:pathLst>
              <a:path w="2664333" h="4114800">
                <a:moveTo>
                  <a:pt x="0" y="0"/>
                </a:moveTo>
                <a:lnTo>
                  <a:pt x="2664333" y="0"/>
                </a:lnTo>
                <a:lnTo>
                  <a:pt x="26643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6557044" y="8271723"/>
            <a:ext cx="453983" cy="453983"/>
          </a:xfrm>
          <a:custGeom>
            <a:avLst/>
            <a:gdLst/>
            <a:ahLst/>
            <a:cxnLst/>
            <a:rect l="l" t="t" r="r" b="b"/>
            <a:pathLst>
              <a:path w="453983" h="453983">
                <a:moveTo>
                  <a:pt x="0" y="0"/>
                </a:moveTo>
                <a:lnTo>
                  <a:pt x="453983" y="0"/>
                </a:lnTo>
                <a:lnTo>
                  <a:pt x="453983" y="453983"/>
                </a:lnTo>
                <a:lnTo>
                  <a:pt x="0" y="4539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6984607" y="1878105"/>
            <a:ext cx="10350270" cy="105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24"/>
              </a:lnSpc>
            </a:pPr>
            <a:r>
              <a:rPr lang="en-US" sz="8236">
                <a:solidFill>
                  <a:srgbClr val="19FFA5"/>
                </a:solidFill>
                <a:cs typeface="Anantason SemiBold"/>
              </a:rPr>
              <a:t>ปฏิบัติงานให้มีความสุข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1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387164">
            <a:off x="-4035964" y="-2456408"/>
            <a:ext cx="8071928" cy="6970215"/>
            <a:chOff x="0" y="0"/>
            <a:chExt cx="2125940" cy="18357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5940" cy="1835777"/>
            </a:xfrm>
            <a:custGeom>
              <a:avLst/>
              <a:gdLst/>
              <a:ahLst/>
              <a:cxnLst/>
              <a:rect l="l" t="t" r="r" b="b"/>
              <a:pathLst>
                <a:path w="2125940" h="1835777">
                  <a:moveTo>
                    <a:pt x="0" y="0"/>
                  </a:moveTo>
                  <a:lnTo>
                    <a:pt x="2125940" y="0"/>
                  </a:lnTo>
                  <a:lnTo>
                    <a:pt x="2125940" y="1835777"/>
                  </a:lnTo>
                  <a:lnTo>
                    <a:pt x="0" y="1835777"/>
                  </a:lnTo>
                  <a:close/>
                </a:path>
              </a:pathLst>
            </a:custGeom>
            <a:solidFill>
              <a:srgbClr val="4D7BB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095648" y="7092512"/>
            <a:ext cx="5547246" cy="554724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7BB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16262774" y="7769645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5400000">
            <a:off x="-830597" y="5289230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-5400000">
            <a:off x="16089388" y="7528712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5400000">
            <a:off x="-657211" y="5530163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5400000">
            <a:off x="15916001" y="7287780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5400000">
            <a:off x="-483825" y="5771095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-1336865" y="-876568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807276" y="-370769"/>
            <a:ext cx="3086100" cy="308610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0" y="422228"/>
            <a:ext cx="9600464" cy="1255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64"/>
              </a:lnSpc>
            </a:pPr>
            <a:r>
              <a:rPr lang="en-US" sz="9856">
                <a:solidFill>
                  <a:srgbClr val="FFFFFF"/>
                </a:solidFill>
                <a:cs typeface="Anantason SemiBold"/>
              </a:rPr>
              <a:t>วิธีการแก้ปัญหา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-2277687" y="13503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3517582" y="217635"/>
            <a:ext cx="4563003" cy="1426914"/>
          </a:xfrm>
          <a:custGeom>
            <a:avLst/>
            <a:gdLst/>
            <a:ahLst/>
            <a:cxnLst/>
            <a:rect l="l" t="t" r="r" b="b"/>
            <a:pathLst>
              <a:path w="4563003" h="1426914">
                <a:moveTo>
                  <a:pt x="0" y="0"/>
                </a:moveTo>
                <a:lnTo>
                  <a:pt x="4563003" y="0"/>
                </a:lnTo>
                <a:lnTo>
                  <a:pt x="4563003" y="1426914"/>
                </a:lnTo>
                <a:lnTo>
                  <a:pt x="0" y="1426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06185" y="6318351"/>
            <a:ext cx="3865506" cy="3959545"/>
          </a:xfrm>
          <a:custGeom>
            <a:avLst/>
            <a:gdLst/>
            <a:ahLst/>
            <a:cxnLst/>
            <a:rect l="l" t="t" r="r" b="b"/>
            <a:pathLst>
              <a:path w="3865506" h="3959545">
                <a:moveTo>
                  <a:pt x="0" y="0"/>
                </a:moveTo>
                <a:lnTo>
                  <a:pt x="3865506" y="0"/>
                </a:lnTo>
                <a:lnTo>
                  <a:pt x="3865506" y="3959545"/>
                </a:lnTo>
                <a:lnTo>
                  <a:pt x="0" y="3959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6612151" y="2168008"/>
            <a:ext cx="10896113" cy="105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24"/>
              </a:lnSpc>
            </a:pPr>
            <a:r>
              <a:rPr lang="en-US" sz="8236">
                <a:solidFill>
                  <a:srgbClr val="19FFA5"/>
                </a:solidFill>
                <a:cs typeface="Anantason SemiBold"/>
              </a:rPr>
              <a:t>ที่เกิดจากการปฏิบัติงาน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1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387164">
            <a:off x="-4035964" y="-2456408"/>
            <a:ext cx="8071928" cy="6970215"/>
            <a:chOff x="0" y="0"/>
            <a:chExt cx="2125940" cy="18357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5940" cy="1835777"/>
            </a:xfrm>
            <a:custGeom>
              <a:avLst/>
              <a:gdLst/>
              <a:ahLst/>
              <a:cxnLst/>
              <a:rect l="l" t="t" r="r" b="b"/>
              <a:pathLst>
                <a:path w="2125940" h="1835777">
                  <a:moveTo>
                    <a:pt x="0" y="0"/>
                  </a:moveTo>
                  <a:lnTo>
                    <a:pt x="2125940" y="0"/>
                  </a:lnTo>
                  <a:lnTo>
                    <a:pt x="2125940" y="1835777"/>
                  </a:lnTo>
                  <a:lnTo>
                    <a:pt x="0" y="1835777"/>
                  </a:lnTo>
                  <a:close/>
                </a:path>
              </a:pathLst>
            </a:custGeom>
            <a:solidFill>
              <a:srgbClr val="4D7BB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095648" y="7092512"/>
            <a:ext cx="5547246" cy="554724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7BB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16262774" y="7769645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5400000">
            <a:off x="-830597" y="5289230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-5400000">
            <a:off x="16089388" y="7528712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5400000">
            <a:off x="-657211" y="5530163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5400000">
            <a:off x="15916001" y="7287780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5400000">
            <a:off x="-483825" y="5771095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-1336865" y="-876568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807276" y="-370769"/>
            <a:ext cx="3086100" cy="308610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06185" y="712131"/>
            <a:ext cx="11049046" cy="1255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64"/>
              </a:lnSpc>
            </a:pPr>
            <a:r>
              <a:rPr lang="en-US" sz="9856">
                <a:solidFill>
                  <a:srgbClr val="FFFFFF"/>
                </a:solidFill>
                <a:cs typeface="Anantason SemiBold"/>
              </a:rPr>
              <a:t>สิ่งที่จะส่งต่อให้คณะ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-2277687" y="13503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3517582" y="217635"/>
            <a:ext cx="4563003" cy="1426914"/>
          </a:xfrm>
          <a:custGeom>
            <a:avLst/>
            <a:gdLst/>
            <a:ahLst/>
            <a:cxnLst/>
            <a:rect l="l" t="t" r="r" b="b"/>
            <a:pathLst>
              <a:path w="4563003" h="1426914">
                <a:moveTo>
                  <a:pt x="0" y="0"/>
                </a:moveTo>
                <a:lnTo>
                  <a:pt x="4563003" y="0"/>
                </a:lnTo>
                <a:lnTo>
                  <a:pt x="4563003" y="1426914"/>
                </a:lnTo>
                <a:lnTo>
                  <a:pt x="0" y="1426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06185" y="2050725"/>
            <a:ext cx="2340811" cy="2340811"/>
          </a:xfrm>
          <a:custGeom>
            <a:avLst/>
            <a:gdLst/>
            <a:ahLst/>
            <a:cxnLst/>
            <a:rect l="l" t="t" r="r" b="b"/>
            <a:pathLst>
              <a:path w="2340811" h="2340811">
                <a:moveTo>
                  <a:pt x="0" y="0"/>
                </a:moveTo>
                <a:lnTo>
                  <a:pt x="2340811" y="0"/>
                </a:lnTo>
                <a:lnTo>
                  <a:pt x="2340811" y="2340810"/>
                </a:lnTo>
                <a:lnTo>
                  <a:pt x="0" y="23408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6129290" y="2545900"/>
            <a:ext cx="10896113" cy="105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24"/>
              </a:lnSpc>
            </a:pPr>
            <a:r>
              <a:rPr lang="en-US" sz="8236">
                <a:solidFill>
                  <a:srgbClr val="19FFA5"/>
                </a:solidFill>
                <a:cs typeface="Anantason SemiBold"/>
              </a:rPr>
              <a:t>หรือบุคลากรคณะ ทราบ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1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2837" y="0"/>
            <a:ext cx="2071174" cy="207117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7BBB">
                <a:alpha val="15686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22171" y="0"/>
            <a:ext cx="2071174" cy="207117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7BBB">
                <a:alpha val="29804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6443" y="0"/>
            <a:ext cx="2071174" cy="207117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7BBB">
                <a:alpha val="48627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0716" y="0"/>
            <a:ext cx="2071174" cy="207117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7BBB">
                <a:alpha val="48627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31384" y="0"/>
            <a:ext cx="2071174" cy="207117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7BBB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rot="5400000">
            <a:off x="-893983" y="1820716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5400000">
            <a:off x="-720596" y="2061649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400000">
            <a:off x="-547210" y="2302581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-10800000">
            <a:off x="2780808" y="9272713"/>
            <a:ext cx="4180836" cy="0"/>
          </a:xfrm>
          <a:prstGeom prst="line">
            <a:avLst/>
          </a:prstGeom>
          <a:ln w="28575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rot="-10800000">
            <a:off x="2446200" y="9464727"/>
            <a:ext cx="4180836" cy="0"/>
          </a:xfrm>
          <a:prstGeom prst="line">
            <a:avLst/>
          </a:prstGeom>
          <a:ln w="28575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 rot="-10800000">
            <a:off x="-2356528" y="8028797"/>
            <a:ext cx="4516405" cy="451640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4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10800000">
            <a:off x="-1297137" y="8028797"/>
            <a:ext cx="4516405" cy="4516405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4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-10800000">
            <a:off x="-237747" y="8028797"/>
            <a:ext cx="4516405" cy="4516405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4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 rot="-10800000">
            <a:off x="13311695" y="7659030"/>
            <a:ext cx="2071174" cy="207117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7BBB">
                <a:alpha val="15686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 rot="-10800000">
            <a:off x="13862361" y="7659030"/>
            <a:ext cx="2071174" cy="2071174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7BBB">
                <a:alpha val="29804"/>
              </a:srgb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 rot="-10800000">
            <a:off x="14428088" y="7659030"/>
            <a:ext cx="2071174" cy="2071174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7BBB">
                <a:alpha val="48627"/>
              </a:srgb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 rot="-10800000">
            <a:off x="14993816" y="7659030"/>
            <a:ext cx="2071174" cy="2071174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7BBB">
                <a:alpha val="48627"/>
              </a:srgbClr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 rot="-10800000">
            <a:off x="15653148" y="7659030"/>
            <a:ext cx="2071174" cy="2071174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7BBB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sp>
        <p:nvSpPr>
          <p:cNvPr id="46" name="AutoShape 46"/>
          <p:cNvSpPr/>
          <p:nvPr/>
        </p:nvSpPr>
        <p:spPr>
          <a:xfrm rot="-5400000">
            <a:off x="15992886" y="7890438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7" name="AutoShape 47"/>
          <p:cNvSpPr/>
          <p:nvPr/>
        </p:nvSpPr>
        <p:spPr>
          <a:xfrm rot="-5400000">
            <a:off x="15819500" y="7649505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8" name="AutoShape 48"/>
          <p:cNvSpPr/>
          <p:nvPr/>
        </p:nvSpPr>
        <p:spPr>
          <a:xfrm rot="-5400000">
            <a:off x="15646113" y="7408573"/>
            <a:ext cx="2856802" cy="0"/>
          </a:xfrm>
          <a:prstGeom prst="line">
            <a:avLst/>
          </a:prstGeom>
          <a:ln w="19050" cap="flat">
            <a:solidFill>
              <a:srgbClr val="FFFFFF">
                <a:alpha val="37647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9" name="TextBox 49"/>
          <p:cNvSpPr txBox="1"/>
          <p:nvPr/>
        </p:nvSpPr>
        <p:spPr>
          <a:xfrm>
            <a:off x="2055562" y="2950281"/>
            <a:ext cx="14186337" cy="3442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87"/>
              </a:lnSpc>
            </a:pPr>
            <a:r>
              <a:rPr lang="en-US" sz="26828">
                <a:solidFill>
                  <a:srgbClr val="FFFFFF"/>
                </a:solidFill>
                <a:cs typeface="Anantason SemiBold"/>
              </a:rPr>
              <a:t>ขอบคุณ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15468513" y="-1607595"/>
            <a:ext cx="4273568" cy="4273568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D7BBB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3879690" y="-1013861"/>
            <a:ext cx="3086100" cy="3086100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4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3155799" y="-1013861"/>
            <a:ext cx="3086100" cy="3086100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4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2431908" y="-1013861"/>
            <a:ext cx="3086100" cy="3086100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FFFF">
                  <a:alpha val="37647"/>
                </a:srgbClr>
              </a:solidFill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4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2" name="Freeform 62"/>
          <p:cNvSpPr/>
          <p:nvPr/>
        </p:nvSpPr>
        <p:spPr>
          <a:xfrm>
            <a:off x="13652033" y="401840"/>
            <a:ext cx="4563003" cy="1426914"/>
          </a:xfrm>
          <a:custGeom>
            <a:avLst/>
            <a:gdLst/>
            <a:ahLst/>
            <a:cxnLst/>
            <a:rect l="l" t="t" r="r" b="b"/>
            <a:pathLst>
              <a:path w="4563003" h="1426914">
                <a:moveTo>
                  <a:pt x="0" y="0"/>
                </a:moveTo>
                <a:lnTo>
                  <a:pt x="4563003" y="0"/>
                </a:lnTo>
                <a:lnTo>
                  <a:pt x="4563003" y="1426914"/>
                </a:lnTo>
                <a:lnTo>
                  <a:pt x="0" y="1426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-80339">
            <a:off x="6927842" y="6636157"/>
            <a:ext cx="4432315" cy="3120924"/>
          </a:xfrm>
          <a:custGeom>
            <a:avLst/>
            <a:gdLst/>
            <a:ahLst/>
            <a:cxnLst/>
            <a:rect l="l" t="t" r="r" b="b"/>
            <a:pathLst>
              <a:path w="4432315" h="3120924">
                <a:moveTo>
                  <a:pt x="0" y="0"/>
                </a:moveTo>
                <a:lnTo>
                  <a:pt x="4432316" y="0"/>
                </a:lnTo>
                <a:lnTo>
                  <a:pt x="4432316" y="3120924"/>
                </a:lnTo>
                <a:lnTo>
                  <a:pt x="0" y="31209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67" b="-3967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247787ABB9AC094FBBD3E8A8C800C85C" ma:contentTypeVersion="16" ma:contentTypeDescription="สร้างเอกสารใหม่" ma:contentTypeScope="" ma:versionID="ff510e26836bf5219f648e3092e7faaa">
  <xsd:schema xmlns:xsd="http://www.w3.org/2001/XMLSchema" xmlns:xs="http://www.w3.org/2001/XMLSchema" xmlns:p="http://schemas.microsoft.com/office/2006/metadata/properties" xmlns:ns2="c0779fee-a233-4eb3-87fe-ba90d6ffe00b" xmlns:ns3="06aca402-0961-4844-a196-e5289b2a9285" targetNamespace="http://schemas.microsoft.com/office/2006/metadata/properties" ma:root="true" ma:fieldsID="5ae46ca8001c3801ca06b41e9cfebef5" ns2:_="" ns3:_="">
    <xsd:import namespace="c0779fee-a233-4eb3-87fe-ba90d6ffe00b"/>
    <xsd:import namespace="06aca402-0961-4844-a196-e5289b2a92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79fee-a233-4eb3-87fe-ba90d6ffe0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แท็กรูป" ma:readOnly="false" ma:fieldId="{5cf76f15-5ced-4ddc-b409-7134ff3c332f}" ma:taxonomyMulti="true" ma:sspId="efcb3e27-e27c-4d2a-bb1b-efd04e1d78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ca402-0961-4844-a196-e5289b2a928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754e789-82ff-4b7e-ade0-f8b6bb6d02f2}" ma:internalName="TaxCatchAll" ma:showField="CatchAllData" ma:web="06aca402-0961-4844-a196-e5289b2a92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779fee-a233-4eb3-87fe-ba90d6ffe00b">
      <Terms xmlns="http://schemas.microsoft.com/office/infopath/2007/PartnerControls"/>
    </lcf76f155ced4ddcb4097134ff3c332f>
    <TaxCatchAll xmlns="06aca402-0961-4844-a196-e5289b2a9285" xsi:nil="true"/>
  </documentManagement>
</p:properties>
</file>

<file path=customXml/itemProps1.xml><?xml version="1.0" encoding="utf-8"?>
<ds:datastoreItem xmlns:ds="http://schemas.openxmlformats.org/officeDocument/2006/customXml" ds:itemID="{B1B78D21-70D5-47ED-8FA3-4F42784A1F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779fee-a233-4eb3-87fe-ba90d6ffe00b"/>
    <ds:schemaRef ds:uri="06aca402-0961-4844-a196-e5289b2a92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67C721-A272-4434-BD88-B434EC2B69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E5C156-9152-4388-B04F-02007C724554}">
  <ds:schemaRefs>
    <ds:schemaRef ds:uri="06aca402-0961-4844-a196-e5289b2a9285"/>
    <ds:schemaRef ds:uri="c0779fee-a233-4eb3-87fe-ba90d6ffe00b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103</Words>
  <Application>Microsoft Office PowerPoint</Application>
  <PresentationFormat>Custom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อีฟดอวอิ้ง Bold</vt:lpstr>
      <vt:lpstr>Pridi Regular Bold</vt:lpstr>
      <vt:lpstr>Calibri</vt:lpstr>
      <vt:lpstr>Arial</vt:lpstr>
      <vt:lpstr>Anantason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นำเสนอการกถ่ายทอดความรู้ผู้เกษียณ 66</dc:title>
  <dc:creator>PSUi3</dc:creator>
  <cp:lastModifiedBy>Jindarat Suntiparaphop (จินดารัตน์ สันติภราภพ)</cp:lastModifiedBy>
  <cp:revision>2</cp:revision>
  <cp:lastPrinted>2023-06-15T12:08:44Z</cp:lastPrinted>
  <dcterms:created xsi:type="dcterms:W3CDTF">2006-08-16T00:00:00Z</dcterms:created>
  <dcterms:modified xsi:type="dcterms:W3CDTF">2023-06-15T12:11:25Z</dcterms:modified>
  <dc:identifier>DAFl40EsvzY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0x010100247787ABB9AC094FBBD3E8A8C800C85C</vt:lpwstr>
  </property>
  <property fmtid="{D5CDD505-2E9C-101B-9397-08002B2CF9AE}" pid="3" name="MediaServiceImageTags">
    <vt:lpwstr/>
  </property>
</Properties>
</file>